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0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3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6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8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9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3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4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5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8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9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0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1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3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4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35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36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7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1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8" r:id="rId3"/>
    <p:sldId id="257" r:id="rId4"/>
    <p:sldId id="259" r:id="rId5"/>
    <p:sldId id="565" r:id="rId6"/>
    <p:sldId id="566" r:id="rId7"/>
    <p:sldId id="567" r:id="rId8"/>
    <p:sldId id="568" r:id="rId9"/>
    <p:sldId id="569" r:id="rId10"/>
    <p:sldId id="570" r:id="rId11"/>
    <p:sldId id="571" r:id="rId12"/>
    <p:sldId id="572" r:id="rId13"/>
    <p:sldId id="573" r:id="rId14"/>
    <p:sldId id="574" r:id="rId15"/>
    <p:sldId id="575" r:id="rId16"/>
    <p:sldId id="576" r:id="rId17"/>
    <p:sldId id="577" r:id="rId18"/>
    <p:sldId id="578" r:id="rId19"/>
    <p:sldId id="579" r:id="rId20"/>
    <p:sldId id="580" r:id="rId21"/>
    <p:sldId id="581" r:id="rId22"/>
    <p:sldId id="582" r:id="rId23"/>
    <p:sldId id="583" r:id="rId24"/>
    <p:sldId id="584" r:id="rId25"/>
    <p:sldId id="585" r:id="rId26"/>
    <p:sldId id="586" r:id="rId27"/>
    <p:sldId id="587" r:id="rId28"/>
    <p:sldId id="588" r:id="rId29"/>
    <p:sldId id="589" r:id="rId30"/>
    <p:sldId id="590" r:id="rId31"/>
    <p:sldId id="591" r:id="rId32"/>
    <p:sldId id="592" r:id="rId33"/>
    <p:sldId id="593" r:id="rId34"/>
    <p:sldId id="594" r:id="rId35"/>
    <p:sldId id="595" r:id="rId36"/>
    <p:sldId id="596" r:id="rId37"/>
    <p:sldId id="597" r:id="rId38"/>
    <p:sldId id="598" r:id="rId39"/>
    <p:sldId id="599" r:id="rId40"/>
    <p:sldId id="600" r:id="rId41"/>
    <p:sldId id="601" r:id="rId42"/>
  </p:sldIdLst>
  <p:sldSz cx="9144000" cy="5719763"/>
  <p:notesSz cx="6858000" cy="9144000"/>
  <p:embeddedFontLst>
    <p:embeddedFont>
      <p:font typeface="汉仪力量黑简" panose="02010600030101010101" charset="-122"/>
      <p:regular r:id="rId45"/>
    </p:embeddedFont>
    <p:embeddedFont>
      <p:font typeface="汉仪雅酷黑 65W" panose="020B0604020202020204" charset="-122"/>
      <p:regular r:id="rId46"/>
    </p:embeddedFont>
    <p:embeddedFont>
      <p:font typeface="汉仪雅酷黑简" panose="02010600030101010101" charset="-122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7B5"/>
    <a:srgbClr val="EFF6FC"/>
    <a:srgbClr val="E94520"/>
    <a:srgbClr val="34A471"/>
    <a:srgbClr val="2094CE"/>
    <a:srgbClr val="FF9800"/>
    <a:srgbClr val="2169D3"/>
    <a:srgbClr val="4284AF"/>
    <a:srgbClr val="8EC3E1"/>
    <a:srgbClr val="E4E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9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2451" y="1143000"/>
            <a:ext cx="4933099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70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163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946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475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7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03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665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917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575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358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96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280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94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98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71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78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03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426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309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16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018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414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245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55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4749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56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72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427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187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654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95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29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80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2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208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4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36186"/>
            <a:ext cx="6858000" cy="1991547"/>
          </a:xfrm>
        </p:spPr>
        <p:txBody>
          <a:bodyPr anchor="b"/>
          <a:lstStyle>
            <a:lvl1pPr algn="ctr">
              <a:defRPr sz="500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004535"/>
            <a:ext cx="6858000" cy="1381105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635" indent="0" algn="ctr">
              <a:buNone/>
              <a:defRPr sz="1670"/>
            </a:lvl2pPr>
            <a:lvl3pPr marL="762635" indent="0" algn="ctr">
              <a:buNone/>
              <a:defRPr sz="1500"/>
            </a:lvl3pPr>
            <a:lvl4pPr marL="1144270" indent="0" algn="ctr">
              <a:buNone/>
              <a:defRPr sz="1335"/>
            </a:lvl4pPr>
            <a:lvl5pPr marL="1525270" indent="0" algn="ctr">
              <a:buNone/>
              <a:defRPr sz="1335"/>
            </a:lvl5pPr>
            <a:lvl6pPr marL="1906905" indent="0" algn="ctr">
              <a:buNone/>
              <a:defRPr sz="1335"/>
            </a:lvl6pPr>
            <a:lvl7pPr marL="2287905" indent="0" algn="ctr">
              <a:buNone/>
              <a:defRPr sz="1335"/>
            </a:lvl7pPr>
            <a:lvl8pPr marL="2669540" indent="0" algn="ctr">
              <a:buNone/>
              <a:defRPr sz="1335"/>
            </a:lvl8pPr>
            <a:lvl9pPr marL="3051175" indent="0" algn="ctr">
              <a:buNone/>
              <a:defRPr sz="133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04558"/>
            <a:ext cx="1971675" cy="48477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04558"/>
            <a:ext cx="5800725" cy="48477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426128"/>
            <a:ext cx="7886700" cy="2379527"/>
          </a:xfrm>
        </p:spPr>
        <p:txBody>
          <a:bodyPr anchor="b"/>
          <a:lstStyle>
            <a:lvl1pPr>
              <a:defRPr sz="500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28166"/>
            <a:ext cx="7886700" cy="125133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1635" indent="0">
              <a:buNone/>
              <a:defRPr sz="1670">
                <a:solidFill>
                  <a:schemeClr val="tx1">
                    <a:tint val="75000"/>
                  </a:schemeClr>
                </a:solidFill>
              </a:defRPr>
            </a:lvl2pPr>
            <a:lvl3pPr marL="7626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4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5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690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790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6954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51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22792"/>
            <a:ext cx="3886200" cy="36295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522792"/>
            <a:ext cx="3886200" cy="36295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04558"/>
            <a:ext cx="7886700" cy="11056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402293"/>
            <a:ext cx="3868340" cy="68724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635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4270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905" indent="0">
              <a:buNone/>
              <a:defRPr sz="1335" b="1"/>
            </a:lvl6pPr>
            <a:lvl7pPr marL="2287905" indent="0">
              <a:buNone/>
              <a:defRPr sz="1335" b="1"/>
            </a:lvl7pPr>
            <a:lvl8pPr marL="2669540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089535"/>
            <a:ext cx="3868340" cy="30733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02293"/>
            <a:ext cx="3887391" cy="68724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635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4270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905" indent="0">
              <a:buNone/>
              <a:defRPr sz="1335" b="1"/>
            </a:lvl6pPr>
            <a:lvl7pPr marL="2287905" indent="0">
              <a:buNone/>
              <a:defRPr sz="1335" b="1"/>
            </a:lvl7pPr>
            <a:lvl8pPr marL="2669540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089535"/>
            <a:ext cx="3887391" cy="30733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360"/>
            <a:ext cx="2949178" cy="1334760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823632"/>
            <a:ext cx="4629150" cy="4065192"/>
          </a:xfrm>
        </p:spPr>
        <p:txBody>
          <a:bodyPr/>
          <a:lstStyle>
            <a:lvl1pPr>
              <a:defRPr sz="2670"/>
            </a:lvl1pPr>
            <a:lvl2pPr>
              <a:defRPr sz="2335"/>
            </a:lvl2pPr>
            <a:lvl3pPr>
              <a:defRPr sz="2000"/>
            </a:lvl3pPr>
            <a:lvl4pPr>
              <a:defRPr sz="1670"/>
            </a:lvl4pPr>
            <a:lvl5pPr>
              <a:defRPr sz="1670"/>
            </a:lvl5pPr>
            <a:lvl6pPr>
              <a:defRPr sz="1670"/>
            </a:lvl6pPr>
            <a:lvl7pPr>
              <a:defRPr sz="1670"/>
            </a:lvl7pPr>
            <a:lvl8pPr>
              <a:defRPr sz="1670"/>
            </a:lvl8pPr>
            <a:lvl9pPr>
              <a:defRPr sz="16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120"/>
            <a:ext cx="2949178" cy="3179325"/>
          </a:xfrm>
        </p:spPr>
        <p:txBody>
          <a:bodyPr/>
          <a:lstStyle>
            <a:lvl1pPr marL="0" indent="0">
              <a:buNone/>
              <a:defRPr sz="1335"/>
            </a:lvl1pPr>
            <a:lvl2pPr marL="381635" indent="0">
              <a:buNone/>
              <a:defRPr sz="1170"/>
            </a:lvl2pPr>
            <a:lvl3pPr marL="762635" indent="0">
              <a:buNone/>
              <a:defRPr sz="1000"/>
            </a:lvl3pPr>
            <a:lvl4pPr marL="1144270" indent="0">
              <a:buNone/>
              <a:defRPr sz="835"/>
            </a:lvl4pPr>
            <a:lvl5pPr marL="1525270" indent="0">
              <a:buNone/>
              <a:defRPr sz="835"/>
            </a:lvl5pPr>
            <a:lvl6pPr marL="1906905" indent="0">
              <a:buNone/>
              <a:defRPr sz="835"/>
            </a:lvl6pPr>
            <a:lvl7pPr marL="2287905" indent="0">
              <a:buNone/>
              <a:defRPr sz="835"/>
            </a:lvl7pPr>
            <a:lvl8pPr marL="2669540" indent="0">
              <a:buNone/>
              <a:defRPr sz="835"/>
            </a:lvl8pPr>
            <a:lvl9pPr marL="3051175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360"/>
            <a:ext cx="2949178" cy="1334760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823632"/>
            <a:ext cx="4629150" cy="4065192"/>
          </a:xfrm>
        </p:spPr>
        <p:txBody>
          <a:bodyPr/>
          <a:lstStyle>
            <a:lvl1pPr marL="0" indent="0">
              <a:buNone/>
              <a:defRPr sz="2670"/>
            </a:lvl1pPr>
            <a:lvl2pPr marL="381635" indent="0">
              <a:buNone/>
              <a:defRPr sz="2335"/>
            </a:lvl2pPr>
            <a:lvl3pPr marL="762635" indent="0">
              <a:buNone/>
              <a:defRPr sz="2000"/>
            </a:lvl3pPr>
            <a:lvl4pPr marL="1144270" indent="0">
              <a:buNone/>
              <a:defRPr sz="1670"/>
            </a:lvl4pPr>
            <a:lvl5pPr marL="1525270" indent="0">
              <a:buNone/>
              <a:defRPr sz="1670"/>
            </a:lvl5pPr>
            <a:lvl6pPr marL="1906905" indent="0">
              <a:buNone/>
              <a:defRPr sz="1670"/>
            </a:lvl6pPr>
            <a:lvl7pPr marL="2287905" indent="0">
              <a:buNone/>
              <a:defRPr sz="1670"/>
            </a:lvl7pPr>
            <a:lvl8pPr marL="2669540" indent="0">
              <a:buNone/>
              <a:defRPr sz="1670"/>
            </a:lvl8pPr>
            <a:lvl9pPr marL="3051175" indent="0">
              <a:buNone/>
              <a:defRPr sz="167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120"/>
            <a:ext cx="2949178" cy="3179325"/>
          </a:xfrm>
        </p:spPr>
        <p:txBody>
          <a:bodyPr/>
          <a:lstStyle>
            <a:lvl1pPr marL="0" indent="0">
              <a:buNone/>
              <a:defRPr sz="1335"/>
            </a:lvl1pPr>
            <a:lvl2pPr marL="381635" indent="0">
              <a:buNone/>
              <a:defRPr sz="1170"/>
            </a:lvl2pPr>
            <a:lvl3pPr marL="762635" indent="0">
              <a:buNone/>
              <a:defRPr sz="1000"/>
            </a:lvl3pPr>
            <a:lvl4pPr marL="1144270" indent="0">
              <a:buNone/>
              <a:defRPr sz="835"/>
            </a:lvl4pPr>
            <a:lvl5pPr marL="1525270" indent="0">
              <a:buNone/>
              <a:defRPr sz="835"/>
            </a:lvl5pPr>
            <a:lvl6pPr marL="1906905" indent="0">
              <a:buNone/>
              <a:defRPr sz="835"/>
            </a:lvl6pPr>
            <a:lvl7pPr marL="2287905" indent="0">
              <a:buNone/>
              <a:defRPr sz="835"/>
            </a:lvl7pPr>
            <a:lvl8pPr marL="2669540" indent="0">
              <a:buNone/>
              <a:defRPr sz="835"/>
            </a:lvl8pPr>
            <a:lvl9pPr marL="3051175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04558"/>
            <a:ext cx="7886700" cy="1105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522792"/>
            <a:ext cx="7886700" cy="3629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5301963"/>
            <a:ext cx="2057400" cy="304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5301963"/>
            <a:ext cx="3086100" cy="304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301963"/>
            <a:ext cx="2057400" cy="304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62635" rtl="0" eaLnBrk="1" latinLnBrk="0" hangingPunct="1">
        <a:lnSpc>
          <a:spcPct val="90000"/>
        </a:lnSpc>
        <a:spcBef>
          <a:spcPct val="0"/>
        </a:spcBef>
        <a:buNone/>
        <a:defRPr sz="3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2635" rtl="0" eaLnBrk="1" latinLnBrk="0" hangingPunct="1">
        <a:lnSpc>
          <a:spcPct val="90000"/>
        </a:lnSpc>
        <a:spcBef>
          <a:spcPct val="16700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7213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313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3pPr>
      <a:lvl4pPr marL="1334770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640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740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60040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7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0.xml"/><Relationship Id="rId7" Type="http://schemas.openxmlformats.org/officeDocument/2006/relationships/image" Target="../media/image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3.xml"/><Relationship Id="rId7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6.xml"/><Relationship Id="rId7" Type="http://schemas.openxmlformats.org/officeDocument/2006/relationships/image" Target="../media/image4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9.xml"/><Relationship Id="rId7" Type="http://schemas.openxmlformats.org/officeDocument/2006/relationships/image" Target="../media/image4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2.xml"/><Relationship Id="rId7" Type="http://schemas.openxmlformats.org/officeDocument/2006/relationships/image" Target="../media/image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5.xml"/><Relationship Id="rId7" Type="http://schemas.openxmlformats.org/officeDocument/2006/relationships/image" Target="../media/image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8.xml"/><Relationship Id="rId7" Type="http://schemas.openxmlformats.org/officeDocument/2006/relationships/image" Target="../media/image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1.xml"/><Relationship Id="rId7" Type="http://schemas.openxmlformats.org/officeDocument/2006/relationships/image" Target="../media/image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5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5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6" Type="http://schemas.openxmlformats.org/officeDocument/2006/relationships/image" Target="../media/image5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6.png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5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6.xml"/><Relationship Id="rId7" Type="http://schemas.openxmlformats.org/officeDocument/2006/relationships/image" Target="../media/image5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5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5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7" Type="http://schemas.openxmlformats.org/officeDocument/2006/relationships/image" Target="../media/image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5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5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5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image" Target="../media/image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5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5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5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5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image" Target="../media/image5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../media/image5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7" Type="http://schemas.openxmlformats.org/officeDocument/2006/relationships/image" Target="../media/image5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5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24.xml"/><Relationship Id="rId7" Type="http://schemas.openxmlformats.org/officeDocument/2006/relationships/image" Target="../media/image5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image" Target="../media/image5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7" Type="http://schemas.openxmlformats.org/officeDocument/2006/relationships/image" Target="../media/image5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5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8.xml"/><Relationship Id="rId7" Type="http://schemas.openxmlformats.org/officeDocument/2006/relationships/image" Target="../media/image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1.xml"/><Relationship Id="rId7" Type="http://schemas.openxmlformats.org/officeDocument/2006/relationships/image" Target="../media/image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4.xml"/><Relationship Id="rId7" Type="http://schemas.openxmlformats.org/officeDocument/2006/relationships/image" Target="../media/image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7.xml"/><Relationship Id="rId7" Type="http://schemas.openxmlformats.org/officeDocument/2006/relationships/image" Target="../media/image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470" y="1489710"/>
            <a:ext cx="1918970" cy="2128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41270" y="2180590"/>
            <a:ext cx="642413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ts val="7500"/>
              </a:lnSpc>
            </a:pPr>
            <a:r>
              <a:rPr lang="zh-CN" altLang="en-US" sz="5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第十章</a:t>
            </a:r>
            <a:r>
              <a:rPr lang="en-US" altLang="zh-CN" sz="5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</a:t>
            </a:r>
          </a:p>
          <a:p>
            <a:pPr indent="0" algn="ctr" fontAlgn="auto">
              <a:lnSpc>
                <a:spcPts val="7500"/>
              </a:lnSpc>
            </a:pPr>
            <a:r>
              <a:rPr lang="en-US" altLang="zh-CN" sz="5400" dirty="0" err="1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JSP+JavaBeans</a:t>
            </a:r>
            <a:endParaRPr lang="en-US" altLang="zh-CN" sz="5400" dirty="0">
              <a:solidFill>
                <a:srgbClr val="3077B5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  <a:p>
            <a:pPr indent="0" algn="ctr" fontAlgn="auto">
              <a:lnSpc>
                <a:spcPts val="7500"/>
              </a:lnSpc>
            </a:pPr>
            <a:r>
              <a:rPr lang="zh-CN" altLang="en-US" sz="5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开发模式</a:t>
            </a:r>
            <a:endParaRPr lang="en-US" altLang="zh-CN" sz="5400" dirty="0">
              <a:solidFill>
                <a:srgbClr val="3077B5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pic>
        <p:nvPicPr>
          <p:cNvPr id="9" name="图片 8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5" y="1898015"/>
            <a:ext cx="1799590" cy="30238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269490" y="2324735"/>
            <a:ext cx="181610" cy="1870710"/>
          </a:xfrm>
          <a:prstGeom prst="rect">
            <a:avLst/>
          </a:prstGeom>
          <a:solidFill>
            <a:srgbClr val="3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906145"/>
          </a:xfrm>
          <a:prstGeom prst="rect">
            <a:avLst/>
          </a:prstGeom>
        </p:spPr>
      </p:pic>
      <p:pic>
        <p:nvPicPr>
          <p:cNvPr id="11" name="图片 10" descr="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91815" y="5040630"/>
            <a:ext cx="6116955" cy="679450"/>
          </a:xfrm>
          <a:prstGeom prst="rect">
            <a:avLst/>
          </a:prstGeom>
        </p:spPr>
      </p:pic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在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中使用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2311737"/>
            <a:ext cx="8272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需要使用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jsp:useBean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&gt;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动作标签来声明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对象。在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页面中声明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对象的语法格式为：</a:t>
            </a:r>
          </a:p>
          <a:p>
            <a:pPr indent="267970" algn="just"/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jsp:useBean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 id=“Bean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ID”class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=“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类名”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scope=“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作用域”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/&gt;</a:t>
            </a:r>
          </a:p>
          <a:p>
            <a:pPr indent="267970" algn="just"/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1.id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属性：指定所要创建的对象名称。</a:t>
            </a:r>
          </a:p>
          <a:p>
            <a:pPr indent="267970" algn="just"/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2.class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属性：用来指定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的类名，必须使用完全限定类名。</a:t>
            </a:r>
          </a:p>
          <a:p>
            <a:pPr indent="267970" algn="just"/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3.scope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属性：指定所要创建对象的作用范围，包括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Page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这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4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个取值，默认值是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Page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对象规定的范围。</a:t>
            </a:r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每个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内置对象的作用域可以参考第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八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章的相关内容。</a:t>
            </a:r>
            <a:endParaRPr lang="en-US" altLang="zh-CN" sz="1800" b="1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ctr"/>
            <a:endParaRPr lang="en-US" altLang="zh-CN" sz="1800" b="1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9" y="1264444"/>
            <a:ext cx="328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10.3.1  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声明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60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在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中使用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2019419"/>
            <a:ext cx="8272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指定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的作用域的功能是在指定的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的作用范围内，调用由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class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属性所指定类的无参构造方法来创建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的对象实例。若该对象在该作用范围内已存在，则不产生新对象，而是直接使用，否则产生新的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对象实例。例如：</a:t>
            </a:r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jsp:useBean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 id=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“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user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”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class=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“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bean.class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”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scope=“request”/&gt;</a:t>
            </a:r>
          </a:p>
          <a:p>
            <a:pPr indent="267970" algn="just"/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页面会通过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 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id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属性来调用对应的 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。通过与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id.method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类似的语句来调用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内部封装的方法。例如在一个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id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为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user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中封装了方法名为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check()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的业务逻辑处理方法。</a:t>
            </a:r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可以通过“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&lt;% 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user.check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(); %&gt;”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的语句来调用该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中的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check()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方法。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9" y="1264444"/>
            <a:ext cx="328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10.3.1  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声明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1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在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中使用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2019419"/>
            <a:ext cx="8272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页面可以使用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jsp:getPropety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&gt;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标签显示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中的属性值。其语法格式为：</a:t>
            </a:r>
          </a:p>
          <a:p>
            <a:pPr indent="267970" algn="just"/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jsp:getProperty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 name=“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beanname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” property=“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propertyname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”/&gt;</a:t>
            </a:r>
          </a:p>
          <a:p>
            <a:pPr indent="267970" algn="just"/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该语句可以根据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name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属性为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beanname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来获取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中属性名为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propertyname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的属性值。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9" y="1264444"/>
            <a:ext cx="328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10.3.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3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获取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属性值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75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在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中使用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2106751"/>
            <a:ext cx="8272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下面通过一个简单实例来学习如何在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页面中声明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和获取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中封装的属性值。通过本实例，读者还能了解在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页面中如何调用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</a:p>
          <a:p>
            <a:pPr indent="267970" algn="just"/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中声明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和获取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属性有两种方法。以下示例中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文件为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test10-2.jsp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，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文件为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TaxRate.java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。通过这两个文件来演示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的应用。</a:t>
            </a:r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endParaRPr lang="zh-CN" altLang="en-US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9" y="1264444"/>
            <a:ext cx="328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10.3.4 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应用举例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194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在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中使用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文件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test10-2.jsp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中的代码如下：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&lt;%@ page 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="text/html; charset=utf-8" %&gt;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&lt;html&gt;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&lt;body&gt;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jsp:useBean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id="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" scope="request" class="chapter10.TaxRate" /&gt;</a:t>
            </a:r>
          </a:p>
          <a:p>
            <a:pPr indent="267970" algn="just"/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获取初始产品和税率：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&lt;p&gt;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产品：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&lt;%= 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taxbean.getProduct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() %&gt;&lt;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br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税率：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&lt;%= 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taxbean.getRate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() %&gt; &lt;p&gt;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&lt;% 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taxbean.setProduct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("A002"); 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taxbean.setRate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(17);%&gt;</a:t>
            </a:r>
          </a:p>
          <a:p>
            <a:pPr indent="267970" algn="just"/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使用方法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1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读出新的产品和税率：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&lt;p&gt;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产品：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&lt;%= 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taxbean.getProduct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() %&gt;&lt;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br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税率：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&lt;%= 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taxbean.getRate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() %&gt; &lt;p&gt;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&lt;% 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taxbean.setProduct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("A003"); 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taxbean.setRate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(30); %&gt;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   &lt;b&gt;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使用方法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2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读出新值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:&lt;/b&gt; &lt;p&gt;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产品： 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jsp:getProperty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name="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" property="product" /&gt; &lt;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br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zh-CN" altLang="en-US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税率： 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jsp:getProperty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 name="</a:t>
            </a:r>
            <a:r>
              <a:rPr lang="en-US" altLang="zh-CN" sz="14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taxbean</a:t>
            </a:r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" property="rate" /&gt;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</a:p>
          <a:p>
            <a:pPr indent="267970" algn="just"/>
            <a:r>
              <a:rPr lang="en-US" altLang="zh-CN" sz="1400" b="1" kern="100" dirty="0"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9" y="1264444"/>
            <a:ext cx="328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10.3.4 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应用举例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31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在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中使用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文件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TaxRate.java</a:t>
            </a:r>
            <a:r>
              <a:rPr lang="zh-CN" altLang="en-US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中的代码如下：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package chapter10;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public class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TaxRate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 {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en-US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私有类属性。</a:t>
            </a:r>
          </a:p>
          <a:p>
            <a:pPr indent="267970" algn="just"/>
            <a:r>
              <a:rPr lang="zh-CN" altLang="en-US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private String product;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private double rate;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en-US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公共的无参构造方法，并给定初始的产品和税率。</a:t>
            </a:r>
          </a:p>
          <a:p>
            <a:pPr indent="267970" algn="just"/>
            <a:r>
              <a:rPr lang="zh-CN" altLang="en-US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public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TaxRate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(){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this.product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 = "A001";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this.rate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 = 5;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//get</a:t>
            </a:r>
            <a:r>
              <a:rPr lang="zh-CN" altLang="en-US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set</a:t>
            </a:r>
            <a:r>
              <a:rPr lang="zh-CN" altLang="en-US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方法的定义。</a:t>
            </a:r>
          </a:p>
          <a:p>
            <a:pPr indent="267970" algn="just"/>
            <a:r>
              <a:rPr lang="zh-CN" altLang="en-US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public void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setProduct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(String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productName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){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this.product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productName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;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public String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getProduct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(){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	return (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this.product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public void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setRate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(double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rateValue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) {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this.rate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rateValue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;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public double 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getRate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(){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	return (</a:t>
            </a:r>
            <a:r>
              <a:rPr lang="en-US" altLang="zh-CN" sz="10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this.rate</a:t>
            </a:r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7970" algn="just"/>
            <a:r>
              <a:rPr lang="en-US" altLang="zh-CN" sz="1000" b="1" kern="100" dirty="0">
                <a:latin typeface="汉仪雅酷黑 65W" panose="020B0604020202020204" charset="-122"/>
                <a:ea typeface="汉仪雅酷黑 65W" panose="020B0604020202020204" charset="-122"/>
              </a:rPr>
              <a:t>}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9" y="1264444"/>
            <a:ext cx="328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10.3.4 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应用举例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069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在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中使用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862792"/>
            <a:ext cx="8272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在上述示实例的运行前需要先进行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程序的部署：首先在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Tomcat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文件夹的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webapps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目录下新建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test10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子目录，复制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web.xml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到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webapps\test10\WEB-INF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下。将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test10-2.jsp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放在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webapps\test10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目录下，并且将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文件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TaxRate.class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放在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webapps\test10\WEB-INF\classes\tax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目录下。在部署配置完成后，还需要在浏览器的路径栏中输入“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http://127.0.0.1:8080/test10/test10-2.jsp”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，查看程序的运行结果，如下图所示。</a:t>
            </a:r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9" y="1264444"/>
            <a:ext cx="3286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10.3.4 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应用举例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35E2F7-B12B-1939-9F5E-D9C20562F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8860" y="3632632"/>
            <a:ext cx="150876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D8B8BC3-DC40-3830-9BB7-66FC4EB2A99B}"/>
              </a:ext>
            </a:extLst>
          </p:cNvPr>
          <p:cNvSpPr txBox="1"/>
          <p:nvPr/>
        </p:nvSpPr>
        <p:spPr>
          <a:xfrm>
            <a:off x="1745536" y="5360370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10.1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运行结果</a:t>
            </a:r>
          </a:p>
        </p:txBody>
      </p:sp>
    </p:spTree>
    <p:extLst>
      <p:ext uri="{BB962C8B-B14F-4D97-AF65-F5344CB8AC3E}">
        <p14:creationId xmlns:p14="http://schemas.microsoft.com/office/powerpoint/2010/main" val="331618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862792"/>
            <a:ext cx="8272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在开发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应用时，可以将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结合起来形成</a:t>
            </a:r>
            <a:r>
              <a:rPr lang="en-US" altLang="zh-CN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JSP+JavaBeans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设计模式。采用这种开发模式，可以将要处理的业务逻辑封装到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中，在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页面中通过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动作标签来调用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。此时，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文件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负责业务逻辑的处理，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文件负责进行页面的显示和部分流程的控制。基于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b="1" kern="100" dirty="0">
                <a:latin typeface="汉仪雅酷黑 65W" panose="020B0604020202020204" charset="-122"/>
                <a:ea typeface="汉仪雅酷黑 65W" panose="020B0604020202020204" charset="-122"/>
              </a:rPr>
              <a:t>结合的开发模式的体系结构图如下图所示。</a:t>
            </a:r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10.4.1  JSP +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开发模式简介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8B8BC3-DC40-3830-9BB7-66FC4EB2A99B}"/>
              </a:ext>
            </a:extLst>
          </p:cNvPr>
          <p:cNvSpPr txBox="1"/>
          <p:nvPr/>
        </p:nvSpPr>
        <p:spPr>
          <a:xfrm>
            <a:off x="1745536" y="5360370"/>
            <a:ext cx="460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10.2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体系结构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8" name="图片 27" descr="绘图2">
            <a:extLst>
              <a:ext uri="{FF2B5EF4-FFF2-40B4-BE49-F238E27FC236}">
                <a16:creationId xmlns:a16="http://schemas.microsoft.com/office/drawing/2014/main" id="{F643C0EB-77A2-1E27-5A33-9A4030DD15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1897" y="3373923"/>
            <a:ext cx="4437380" cy="19621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4121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zh-CN" altLang="en-US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以下实例利用</a:t>
            </a:r>
            <a:r>
              <a:rPr lang="en-US" altLang="zh-CN" sz="16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JSP+JavaBeans</a:t>
            </a:r>
            <a:r>
              <a:rPr lang="zh-CN" altLang="en-US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开发模式实现任意两数之间的简单运算。在本实例中，使用了</a:t>
            </a:r>
            <a:r>
              <a:rPr lang="en-US" altLang="zh-CN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来设计一个简单的计算器。使用该计算器可以进行＋、－、</a:t>
            </a:r>
            <a:r>
              <a:rPr lang="en-US" altLang="zh-CN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×</a:t>
            </a:r>
            <a:r>
              <a:rPr lang="zh-CN" altLang="en-US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/</a:t>
            </a:r>
            <a:r>
              <a:rPr lang="zh-CN" altLang="en-US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四种运算，在</a:t>
            </a:r>
            <a:r>
              <a:rPr lang="en-US" altLang="zh-CN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页面中可以引用</a:t>
            </a:r>
            <a:r>
              <a:rPr lang="en-US" altLang="zh-CN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实现简单运算并将计算结果显示出来。以下给出简单计算器的</a:t>
            </a:r>
            <a:r>
              <a:rPr lang="en-US" altLang="zh-CN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600" b="1" kern="100" dirty="0">
                <a:latin typeface="汉仪雅酷黑 65W" panose="020B0604020202020204" charset="-122"/>
                <a:ea typeface="汉仪雅酷黑 65W" panose="020B0604020202020204" charset="-122"/>
              </a:rPr>
              <a:t>源码：</a:t>
            </a:r>
            <a:endParaRPr lang="en-US" altLang="zh-CN" sz="1600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endParaRPr lang="en-US" altLang="zh-CN" sz="1600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[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例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10.3]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简单计算器的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源码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(simpleCalculate.java)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如下：</a:t>
            </a: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package chapter10;</a:t>
            </a: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public class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simpleCalculate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 {</a:t>
            </a: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private String first;//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第一个操作数</a:t>
            </a:r>
          </a:p>
          <a:p>
            <a:pPr indent="267970" algn="just"/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private String second;//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第二个操作数</a:t>
            </a:r>
          </a:p>
          <a:p>
            <a:pPr indent="267970" algn="just"/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private String operator;//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操作符</a:t>
            </a:r>
          </a:p>
          <a:p>
            <a:pPr indent="267970" algn="just"/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private double result;//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操作结果</a:t>
            </a:r>
          </a:p>
          <a:p>
            <a:pPr indent="267970" algn="just"/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//get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set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方法的定义</a:t>
            </a:r>
          </a:p>
          <a:p>
            <a:pPr indent="267970" algn="just"/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public void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setFirst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(String first){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this.first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=first; }</a:t>
            </a: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public void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setSecond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(String second){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this.second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=second; }</a:t>
            </a: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public void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setOperator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(String operator){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this.operator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=operator; }</a:t>
            </a: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public String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getFirst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(){ return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this.first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; }</a:t>
            </a: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public String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getSecond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(){ return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this.second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; }</a:t>
            </a: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public String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getOperator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(){ return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this.operator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; }</a:t>
            </a:r>
          </a:p>
          <a:p>
            <a:pPr indent="267970" algn="just"/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获得计算结果</a:t>
            </a:r>
          </a:p>
          <a:p>
            <a:pPr indent="267970" algn="just"/>
            <a:r>
              <a:rPr lang="zh-CN" altLang="en-US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public double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getResult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(){ return </a:t>
            </a:r>
            <a:r>
              <a:rPr lang="en-US" altLang="zh-CN" sz="11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this.result</a:t>
            </a:r>
            <a:r>
              <a:rPr lang="en-US" altLang="zh-CN" sz="1100" b="1" kern="100" dirty="0">
                <a:latin typeface="汉仪雅酷黑 65W" panose="020B0604020202020204" charset="-122"/>
                <a:ea typeface="汉仪雅酷黑 65W" panose="020B0604020202020204" charset="-122"/>
              </a:rPr>
              <a:t>; }</a:t>
            </a:r>
          </a:p>
          <a:p>
            <a:pPr indent="267970" algn="just"/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10.4.2  JSP +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081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//</a:t>
            </a:r>
            <a:r>
              <a:rPr lang="zh-CN" altLang="en-US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定义不同运算符的运算过程</a:t>
            </a:r>
          </a:p>
          <a:p>
            <a:pPr indent="267970" algn="just"/>
            <a:r>
              <a:rPr lang="zh-CN" altLang="en-US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public void calculate()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{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//</a:t>
            </a:r>
            <a:r>
              <a:rPr lang="zh-CN" altLang="en-US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将输入的数值转换为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double</a:t>
            </a:r>
            <a:r>
              <a:rPr lang="zh-CN" altLang="en-US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型变量</a:t>
            </a:r>
          </a:p>
          <a:p>
            <a:pPr indent="267970" algn="just"/>
            <a:r>
              <a:rPr lang="zh-CN" altLang="en-US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double one=</a:t>
            </a:r>
            <a:r>
              <a:rPr lang="en-US" altLang="zh-CN" sz="12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Double.parseDouble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(first);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double two=</a:t>
            </a:r>
            <a:r>
              <a:rPr lang="en-US" altLang="zh-CN" sz="12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Double.parseDouble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(second);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try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{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	if(</a:t>
            </a:r>
            <a:r>
              <a:rPr lang="en-US" altLang="zh-CN" sz="12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operator.equals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("+"))    result=</a:t>
            </a:r>
            <a:r>
              <a:rPr lang="en-US" altLang="zh-CN" sz="12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one+two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;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	else if(</a:t>
            </a:r>
            <a:r>
              <a:rPr lang="en-US" altLang="zh-CN" sz="12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operator.equals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("-"))   result=one-two;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	else if(</a:t>
            </a:r>
            <a:r>
              <a:rPr lang="en-US" altLang="zh-CN" sz="12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operator.equals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("*"))   result=one*two;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	else if(</a:t>
            </a:r>
            <a:r>
              <a:rPr lang="en-US" altLang="zh-CN" sz="12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operator.equals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("/"))   result=one/two;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catch(Exception e)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{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200" b="1" kern="100" dirty="0" err="1"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7970" algn="just"/>
            <a:r>
              <a:rPr lang="en-US" altLang="zh-CN" sz="1200" b="1" kern="100" dirty="0">
                <a:latin typeface="汉仪雅酷黑 65W" panose="020B0604020202020204" charset="-122"/>
                <a:ea typeface="汉仪雅酷黑 65W" panose="020B0604020202020204" charset="-122"/>
              </a:rPr>
              <a:t>}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10.4.2  JSP +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67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19056" y="655847"/>
            <a:ext cx="8705888" cy="4687787"/>
          </a:xfrm>
          <a:prstGeom prst="rect">
            <a:avLst/>
          </a:prstGeom>
          <a:solidFill>
            <a:srgbClr val="EFF6FC"/>
          </a:solidFill>
          <a:ln w="1905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114620" y="506571"/>
            <a:ext cx="8925795" cy="201335"/>
            <a:chOff x="152827" y="104775"/>
            <a:chExt cx="11901060" cy="268446"/>
          </a:xfrm>
        </p:grpSpPr>
        <p:sp>
          <p:nvSpPr>
            <p:cNvPr id="20" name="等腰三角形 19"/>
            <p:cNvSpPr/>
            <p:nvPr userDrawn="1">
              <p:custDataLst>
                <p:tags r:id="rId10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等腰三角形 20"/>
            <p:cNvSpPr/>
            <p:nvPr userDrawn="1">
              <p:custDataLst>
                <p:tags r:id="rId11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等腰三角形 21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23" name="等腰三角形 22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9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 descr="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345" y="996315"/>
            <a:ext cx="2352675" cy="6191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2005" y="1115060"/>
            <a:ext cx="2152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</a:rPr>
              <a:t>本章学习目标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76755" y="1845310"/>
            <a:ext cx="4763770" cy="189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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了解</a:t>
            </a:r>
            <a:r>
              <a:rPr lang="en-US" altLang="zh-CN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JavaBeans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技术的基本原理。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掌握</a:t>
            </a:r>
            <a:r>
              <a:rPr lang="en-US" altLang="zh-CN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JavaBean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的设计过程。</a:t>
            </a:r>
            <a:endParaRPr lang="en-US" altLang="zh-CN" sz="20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掌握使用</a:t>
            </a:r>
            <a:r>
              <a:rPr lang="en-US" altLang="zh-CN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JSP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技术结合</a:t>
            </a:r>
            <a:r>
              <a:rPr lang="en-US" altLang="zh-CN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JavaBeans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进行</a:t>
            </a:r>
            <a:r>
              <a:rPr lang="en-US" altLang="zh-CN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Web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应用开发。</a:t>
            </a:r>
            <a:endParaRPr lang="en-US" altLang="zh-CN" sz="20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976755" y="2367280"/>
            <a:ext cx="5034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"/>
            </p:custDataLst>
          </p:nvPr>
        </p:nvCxnSpPr>
        <p:spPr>
          <a:xfrm>
            <a:off x="1981200" y="2838450"/>
            <a:ext cx="5034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>
            <a:off x="1981200" y="3286760"/>
            <a:ext cx="5034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1981200" y="3735070"/>
            <a:ext cx="5034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6"/>
            </p:custDataLst>
          </p:nvPr>
        </p:nvCxnSpPr>
        <p:spPr>
          <a:xfrm>
            <a:off x="1981200" y="4206240"/>
            <a:ext cx="5034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未标题-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设计提交实现任意两个数运算的页面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calculate.jsp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中的代码如下。在代码中使用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jsp:setProperty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标签根据数据的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name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属性值将数据注入到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JavaBean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中。其中的数据提交方式是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form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表单的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POST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提交方式。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 page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="text/html; charset=utf-8"%&gt;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jsp:useBean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id="calculator" scope="request" 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class="chapter10.simpleCalculate"&gt;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jsp:setProperty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name="calculator" property="*"/&gt;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jsp:useBean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&lt;html&gt;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&lt;head&gt;&lt;title&gt;simple calculate&lt;/title&gt;&lt;/head&gt;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&lt;body&gt;&lt;div&gt;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计算结果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:&lt;%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try{</a:t>
            </a:r>
          </a:p>
          <a:p>
            <a:pPr indent="266700" algn="just"/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calculator.calculate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out.println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calculator.getFirst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()+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calculator.getOperator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()+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calculator.getSecond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()+"="+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calculator.getResult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}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catch(Exception e) {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out.println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e.getMessage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}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%&gt;</a:t>
            </a:r>
          </a:p>
          <a:p>
            <a:pPr indent="266700"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10.4.2  JSP +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936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&lt;form action="JavaBean/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calculate.jsp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 method="post"&gt;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&lt;table width="75%" border="1"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bordercolor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="#003300"&gt;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bgcolor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="lime"&gt;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&lt;td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colspan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="2"&gt;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计算器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&lt;/td&gt;&lt;/tr&gt;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&lt;tr&gt;&lt;td&gt;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第一个参数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&lt;td&gt;&lt;input type="text" name="first"&gt;&lt;/td&gt;&lt;/tr&gt;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&lt;tr&gt;&lt;td&gt;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操作符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&lt;td&gt;&lt;select name="operator"&gt;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&lt;option value="+"&gt;+&lt;/option&gt;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&lt;option value="-"&gt;-&lt;/option&gt;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&lt;option value="*"&gt;*&lt;/option&gt;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&lt;option value="/"&gt;/&lt;/option&gt;&lt;/select&gt;&lt;/td&gt;&lt;/tr&gt;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&lt;tr&gt;&lt;td&gt;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第二个参数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&lt;td&gt;&lt;input type="text" name="second"&gt;&lt;/td&gt;&lt;/tr&gt;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colspan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="2"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bgcolor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="#CCCCCC"&gt;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&lt;input type=submit value=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计算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&gt;&lt;/td&gt;&lt;/tr&gt;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&lt;/div&gt;&lt;/table&gt;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&lt;/form&gt;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10.4.2  JSP +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223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同上例一样部署好后，在地址栏中输入“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http://127.0.0.1:8080/JavaBean /</a:t>
            </a:r>
            <a:r>
              <a:rPr lang="en-US" altLang="zh-CN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calculate.jsp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”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，即可使用本实例设计的计算器进行计算。运行结果如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下图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所示。</a:t>
            </a:r>
            <a:endParaRPr lang="en-US" altLang="zh-CN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10.4.2  JSP + JavaBeans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93F97C-59B9-8B6D-8390-48F0C9885E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6459" y="3064133"/>
            <a:ext cx="7688256" cy="13411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F76BF0F-08B9-DBC2-6B29-F751B88FFBBB}"/>
              </a:ext>
            </a:extLst>
          </p:cNvPr>
          <p:cNvSpPr txBox="1"/>
          <p:nvPr/>
        </p:nvSpPr>
        <p:spPr>
          <a:xfrm>
            <a:off x="2284213" y="4629150"/>
            <a:ext cx="457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10.3 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JavaBean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的简单计算器</a:t>
            </a:r>
          </a:p>
        </p:txBody>
      </p:sp>
    </p:spTree>
    <p:extLst>
      <p:ext uri="{BB962C8B-B14F-4D97-AF65-F5344CB8AC3E}">
        <p14:creationId xmlns:p14="http://schemas.microsoft.com/office/powerpoint/2010/main" val="4000856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下列示例在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MySQL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数据库中创建了一个名称为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jspdb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的数据库，并在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jspdb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数据库中建立一个包含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userID，usernName，userPassword，userEmail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四个字段的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demo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表。接下来的实例会使用模式 （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）架构来设计实现一个用户登录的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应用。用户登录的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应用分为两部分：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5687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①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页面负责数据的显示和控制响应请求：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页面包括用于完成用户登录的页面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，用户注册页面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register.jsp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，用户登录成功后的页面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menu.jsp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，用户退出页面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logout.jsp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；用户登录控制页面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login_control.jsp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以及用户注册控制页面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register_control.jsp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</a:p>
          <a:p>
            <a:pPr indent="356870" algn="just"/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5687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②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负责业务逻辑的处理：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包含了数据库连接处理类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DBAccessBean.java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和业务逻辑处理类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OperateBean.java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878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2389525"/>
            <a:ext cx="8272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在上一节中介绍了如何我们用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页面来进行数据库操作，每次操作都需要重复写数据库创建、连接等代码。如果将这些可以重复利用的代码逻辑封装到一个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中，再使用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页面调用该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，将会使代码的可读性增强，降低代码的重复，并会提高代码的重用性。接下来先创建这个数据库底层处理的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DBAccessBean.java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477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package chapter10;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import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java.sql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.*;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class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{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数据库驱动程序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private String driver = "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com.mysql.cj.jdbc.Driver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";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数据库连接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url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private String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url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"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jdbc:mysql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://localhost:3306/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jspdb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"; 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private String username = "root";//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登录用户名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private String password = "123";//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登录密码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private Connection con = null;//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数据库的连接对象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private Statement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null;//SQL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语句的声明对象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private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ResultSet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null;//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结果集对象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上述属性对应的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getter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setter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……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09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en-US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创建数据库连接</a:t>
            </a:r>
          </a:p>
          <a:p>
            <a:pPr indent="266700" algn="just"/>
            <a:r>
              <a:rPr lang="zh-CN" altLang="en-US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createConn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 {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flag = false;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Class.forName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(driver).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newInstance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con = 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DriverManager.getConnection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url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, username, password);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flag = true;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 catch (Exception e) {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flag;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en-US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更新数据库内容的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zh-CN" altLang="en-US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</a:t>
            </a:r>
          </a:p>
          <a:p>
            <a:pPr indent="266700" algn="just"/>
            <a:r>
              <a:rPr lang="zh-CN" altLang="en-US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update(String 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 {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flag = false;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con.createStatement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stmt.execute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flag = true;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 catch (Exception e) {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5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flag;</a:t>
            </a:r>
          </a:p>
          <a:p>
            <a:pPr indent="266700" algn="just"/>
            <a:r>
              <a:rPr lang="en-US" altLang="zh-CN" sz="105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endParaRPr lang="zh-CN" altLang="zh-CN" sz="105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83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9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//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查询数据库内容的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</a:t>
            </a: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void query(String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con.createStatement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stmt.executeQuery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 catch (Exception e)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();}}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移到数据库中下条记录的方法</a:t>
            </a: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next()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flag = false;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rs.next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flag = true;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 catch (Exception e)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flag;}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取得当前记录的字段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field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的值</a:t>
            </a: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String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getValue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(String field)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String value = null;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!= null) value =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rs.getString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(field);} catch (Exception e)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value;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关闭与数据库连接相关的三个对象</a:t>
            </a: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void close()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(con != null)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con.close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!= null)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stmt.close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!= null)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rs.close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 catch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SQLException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e)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  <a:endParaRPr lang="zh-CN" altLang="zh-CN" sz="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4459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9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//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查询数据库内容的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</a:t>
            </a: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void query(String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con.createStatement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stmt.executeQuery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 catch (Exception e)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();}}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移到数据库中下条记录的方法</a:t>
            </a: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next()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flag = false;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rs.next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flag = true;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 catch (Exception e)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flag;}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取得当前记录的字段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field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的值</a:t>
            </a: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String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getValue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(String field)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String value = null;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!= null) value =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rs.getString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(field);} catch (Exception e)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value;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关闭与数据库连接相关的三个对象</a:t>
            </a: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void close()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try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(con != null)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con.close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!= null)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stmt.close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!= null) 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rs.close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 catch (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SQLException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e) {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e.printStackTrace</a:t>
            </a:r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  <a:endParaRPr lang="zh-CN" altLang="zh-CN" sz="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r>
              <a:rPr lang="en-US" altLang="zh-CN" sz="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}}}</a:t>
            </a:r>
            <a:endParaRPr lang="zh-CN" altLang="zh-CN" sz="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15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2489537"/>
            <a:ext cx="8272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至此，已经完成了一个对数据库进行基本操作的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JavaBean。DBAccessBean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提供了常用的数据库操作方法，后面将会调用这个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来进行业务逻辑处理。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现在开发一个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组件，用于处理业务逻辑。将这个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命名为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operateBean.java。operateBean.java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负责数据层之上的业务层的处理，完成用户登录、检查用户名是否存在、增加用户登录信息这三个业务逻辑的处理。</a:t>
            </a:r>
            <a:endParaRPr lang="zh-CN" altLang="zh-CN" sz="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365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pic>
        <p:nvPicPr>
          <p:cNvPr id="7" name="图片 6" descr="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34975" y="2381250"/>
            <a:ext cx="1593850" cy="732790"/>
          </a:xfrm>
          <a:prstGeom prst="rect">
            <a:avLst/>
          </a:prstGeom>
        </p:spPr>
      </p:pic>
      <p:sp>
        <p:nvSpPr>
          <p:cNvPr id="8" name="文本框 7" descr="7b0a20202020227461726765744d6f64756c65223a202270726f636573734f6e6c696e65466f6e7473220a7d0a"/>
          <p:cNvSpPr txBox="1"/>
          <p:nvPr/>
        </p:nvSpPr>
        <p:spPr>
          <a:xfrm>
            <a:off x="904875" y="1527810"/>
            <a:ext cx="184594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ln w="28575">
                  <a:solidFill>
                    <a:srgbClr val="3077B5"/>
                  </a:solidFill>
                </a:ln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sym typeface="汉仪力量黑简" panose="00020600040101010101" charset="-122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58745" y="1627727"/>
            <a:ext cx="5648960" cy="2809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.1 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JavaBeans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简介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9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.2 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JavaBean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的设计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9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.3 在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中使用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JavaBean</a:t>
            </a: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9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.4 </a:t>
            </a:r>
            <a:r>
              <a:rPr lang="en-US" altLang="zh-CN" sz="2400" dirty="0" err="1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9.5 JDBC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在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中的应用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D5F1DD8-F8D0-32DF-2753-2CA93FE27A6A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2D3492A-7704-E917-CC37-F93F31988B6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8B7AF81-4C32-ADC6-AA94-5BFB55070CC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operateBean.java</a:t>
            </a:r>
            <a:r>
              <a:rPr lang="zh-CN" altLang="en-US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的代码如下：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package chapter10;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class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{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en-US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获取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</a:t>
            </a:r>
            <a:r>
              <a:rPr lang="zh-CN" altLang="en-US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的对象。</a:t>
            </a:r>
          </a:p>
          <a:p>
            <a:pPr indent="266700" algn="just"/>
            <a:r>
              <a:rPr lang="zh-CN" altLang="en-US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static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getinstance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(){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new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en-US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登录验证方法。</a:t>
            </a:r>
          </a:p>
          <a:p>
            <a:pPr indent="266700" algn="just"/>
            <a:r>
              <a:rPr lang="zh-CN" altLang="en-US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valid(String username, String password) {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isValid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false;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operateBean.getinstance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if(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db.createConn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{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String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"select * from demo where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userName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='"+username+"' and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						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userPassword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='"+password+"'";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db.query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if(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db.next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{	</a:t>
            </a:r>
          </a:p>
          <a:p>
            <a:pPr indent="266700" algn="just"/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isValid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true;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}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db.close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</a:t>
            </a:r>
            <a:r>
              <a:rPr lang="en-US" altLang="zh-CN" sz="11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isValid</a:t>
            </a:r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;</a:t>
            </a:r>
          </a:p>
          <a:p>
            <a:pPr indent="266700" algn="just"/>
            <a:r>
              <a:rPr lang="en-US" altLang="zh-CN" sz="11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endParaRPr lang="en-US" altLang="zh-CN" sz="11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241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检查用户名是否存在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(String username)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false;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operateBean.getinstance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if(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db.createConn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String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"select * from demo where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userName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=' "+username+" ' ";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db.query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db.next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true;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db.close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增加一个用户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void add(String username, String password, String email)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operateBean.getinstance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if(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db.createConn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String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"insert into demo(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userName,userPassword,userEmail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 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values('"+username+"','"+password+"','"+email+"')";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db.update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db.close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}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507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检查用户名是否存在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(String username)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false;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operateBean.getinstance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if(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db.createConn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String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"select * from demo where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userName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=' "+username+" ' ";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db.query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if(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db.next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true;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db.close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增加一个用户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public void add(String username, String password, String email)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DBAccessBean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operateBean.getinstance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if(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db.createConn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String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"insert into demo(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userName,userPassword,userEmail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 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values('"+username+"','"+password+"','"+email+"')";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db.update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sql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db.close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}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15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626335"/>
            <a:ext cx="827246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接下来的程序设计流程是设计负责显示页面和响应请求的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程序。首先是显示用户登录界面的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程序。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 page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="text/html; charset=utf-8"%&gt;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&lt;html&gt;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&lt;head&gt;&lt;title&gt;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&lt;/title&gt;&lt;/head&gt;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&lt;body&gt;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&lt;form name="form1" action="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login_control.jsp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 method="post"&gt;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&lt;table width="200" border="1"&gt;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colspan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="2"&gt;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登录窗口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&lt;td&gt;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用户名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:&lt;/td&gt;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&lt;td&gt;&lt;input type="text" name="username" size="10"&gt;&lt;/td&gt;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&lt;/tr&gt;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&lt;td&gt;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密码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:&lt;/td&gt;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&lt;td&gt;&lt;input type="password" name="password" size="10"&gt;&lt;/td&gt;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&lt;/tr&gt;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&lt;td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colspan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="2"&gt;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&lt;input type="submit" name="submit" value="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登录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&lt;a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href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register.jsp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"&gt;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注册新用户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&lt;/a&gt;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&lt;/td&gt;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&lt;/tr&gt;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&lt;/table&gt;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&lt;/form&gt;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115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954947"/>
            <a:ext cx="82724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如果用户在登录页面中输入用户名和口令，则执行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login_control.jsp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。在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login_control.jsp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中会进行用户登录的逻辑处理。其中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login_control.jsp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程序如下：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 page import="chapter10.operateBean" %&gt;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获取请求中封装的参数。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String username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request.getParameter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("username");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String password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request.getParameter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("password");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检查用户输入是不是空。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if(username == null || password == null)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response.sendRedirect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else 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检验登录是否成功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ob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new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isValid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ob.valid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(username, password);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out.print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isValid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if (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isValid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session.setAttribute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username",username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response.sendRedirect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menu.jsp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} else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response.sendRedirect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%&gt;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228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如果用户还未注册属于自己的账号，那么在登录之前还需要完成注册的操作。在登录页面中选择“注册新用户”按钮，则执行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。而注册新用户的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程序如下：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 page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="text/html; charset=utf-8"%&gt;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&lt;html&gt;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&lt;head&gt;&lt;title&gt;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register.jsp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&lt;/title&gt;&lt;/head&gt;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&lt;body&gt;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&lt;form name="form1" action="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register_control.jsp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 method="post"&gt;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&lt;table width="200" border="1"&gt;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colspan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="2"&gt;</a:t>
            </a:r>
            <a:r>
              <a:rPr lang="zh-CN" altLang="en-US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注册窗口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&lt;td&gt;</a:t>
            </a:r>
            <a:r>
              <a:rPr lang="zh-CN" altLang="en-US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用户名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&lt;td&gt;&lt;input type="text" name="username" size="10"&gt;&lt;/td&gt;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&lt;td&gt;</a:t>
            </a:r>
            <a:r>
              <a:rPr lang="zh-CN" altLang="en-US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密码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&lt;td&gt;&lt;input type="password" name="password1" size="10"&gt;&lt;/td&gt;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&lt;td&gt;</a:t>
            </a:r>
            <a:r>
              <a:rPr lang="zh-CN" altLang="en-US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确认密码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&lt;td&gt;&lt;input type="password" name="password2" size="10"&gt;&lt;/td&gt;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&lt;td&gt;Email&lt;/td&gt; 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&lt;td&gt;&lt;input type="text" name="email" size="10"&gt;&lt;/td&gt;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&lt;td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colspan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="2"&gt;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&lt;input type="submit" name="submit" value="</a:t>
            </a:r>
            <a:r>
              <a:rPr lang="zh-CN" altLang="en-US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提交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&lt;a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href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"&gt;</a:t>
            </a:r>
            <a:r>
              <a:rPr lang="zh-CN" altLang="en-US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返回登录页面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&lt;/a&gt;&lt;/td&gt;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&lt;/table&gt;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&lt;/form&gt;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799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当新用户在上述注册页面中输入了登录用户名、密码、确认密码以及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Email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地址，则执行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register_control.jsp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中的用户登录处理业务逻辑。如果用户选择“返回”按钮，则回到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页面。其中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register_control.jsp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程序如下：</a:t>
            </a:r>
          </a:p>
          <a:p>
            <a:pPr indent="266700" algn="just"/>
            <a:endParaRPr lang="en-US" altLang="zh-CN" sz="10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 page import="chapter10.operateBean" %&gt;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String username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request.getParameter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("username");//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获取参数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username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String password1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request.getParameter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("password1"); 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获取参数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password1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String password2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request.getParameter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("password2"); 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获取参数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password2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String email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request.getParameter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("email"); 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获取参数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email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检查输入是不是空。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if (username == null || password1 == null || password2 == null 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|| !password1.equals(password2))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response.sendRedirect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register.jsp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else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验证新用户的注册信息在数据库中是否存在。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ob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new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operateBean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ob.isExist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(username);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if(!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isExist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 {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//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如果用户注册信息不存在，则添加到数据库。</a:t>
            </a:r>
          </a:p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ob.add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(username, password1, email);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response.sendRedirect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"); 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} else  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response.sendRedirect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register.jsp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"); 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}</a:t>
            </a:r>
          </a:p>
          <a:p>
            <a:pPr indent="266700" algn="just"/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%&gt;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7009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如果用户输入的用户名和密码在数据库表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demo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中存在，则进入登录成功的页面。用户登录成功后显示的页面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menu.jsp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程序如下。</a:t>
            </a:r>
            <a:r>
              <a:rPr lang="en-US" altLang="zh-CN" sz="10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menu.jsp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页面的显示效果如图</a:t>
            </a:r>
            <a:r>
              <a:rPr lang="en-US" altLang="zh-CN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</a:t>
            </a:r>
            <a:r>
              <a:rPr lang="zh-CN" altLang="en-US" sz="10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所示。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 page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="text/html; charset=utf-8"%&gt;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&lt;html&gt;&lt;head&gt;&lt;title&gt;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menu.jsp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&lt;/title&gt;&lt;/head&gt;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&lt;body&gt;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&lt;table width="100%"&gt;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&lt;td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colspan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="2"&gt;&lt;/td&gt;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&lt;table&gt;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&lt;tr&gt;&lt;td&gt;&lt;a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href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menu.jsp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"&gt;Main&lt;/a&gt;&lt;/td&gt;&lt;/tr&gt;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&lt;tr&gt;&lt;td&gt;&lt;a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href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="menu1.jsp"&gt;Menu1&lt;/a&gt;&lt;/td&gt;&lt;/tr&gt;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&lt;tr&gt;&lt;td&gt;&lt;a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href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="menu2.jsp"&gt;Menu2&lt;/a&gt;&lt;/td&gt;&lt;/tr&gt;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&lt;tr&gt;&lt;td&gt;&lt;a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href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="menu3.jsp"&gt;Menu3&lt;/a&gt;&lt;/td&gt;&lt;/tr&gt;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&lt;tr&gt;&lt;td&gt;&lt;a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href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="menu4.jsp"&gt;Menu4&lt;/a&gt;&lt;/td&gt;&lt;/tr&gt;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&lt;/table&gt;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&lt;td&gt;&lt;form name="form1" action="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logout.jsp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 method="post"&gt;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&lt;table width="200" border="1"&gt;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&lt;tr&gt;&lt;td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colspan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="2"&gt;</a:t>
            </a:r>
            <a:r>
              <a:rPr lang="zh-CN" altLang="en-US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登录成功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&lt;tr&gt;&lt;td&gt;</a:t>
            </a:r>
            <a:r>
              <a:rPr lang="zh-CN" altLang="en-US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欢迎用户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&lt;td&gt;&lt;%=(String)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session.getAttribute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("username")%&gt;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&lt;/td&gt;&lt;/tr&gt;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&lt;td </a:t>
            </a:r>
            <a:r>
              <a:rPr lang="en-US" altLang="zh-CN" sz="7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colspan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="2"&gt;&lt;input type="submit" name="submit" value="</a:t>
            </a:r>
            <a:r>
              <a:rPr lang="zh-CN" altLang="en-US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退出</a:t>
            </a:r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"&gt;&lt;/td&gt;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    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    &lt;/table&gt;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&lt;/form&gt;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&lt;/td&gt;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&lt;/tr&gt;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&lt;/table&gt;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</a:p>
          <a:p>
            <a:pPr indent="266700" algn="just"/>
            <a:r>
              <a:rPr lang="en-US" altLang="zh-CN" sz="7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2647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下图是上述例子的运行结果。</a:t>
            </a:r>
            <a:endParaRPr lang="en-US" altLang="zh-CN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B17519-68BA-A6AB-42A6-F63268F2CB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5551" y="2601555"/>
            <a:ext cx="4832895" cy="12963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44610C-E460-6B3F-817F-A510421297DA}"/>
              </a:ext>
            </a:extLst>
          </p:cNvPr>
          <p:cNvSpPr txBox="1"/>
          <p:nvPr/>
        </p:nvSpPr>
        <p:spPr>
          <a:xfrm>
            <a:off x="3536156" y="4539377"/>
            <a:ext cx="287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10.4 </a:t>
            </a:r>
            <a:r>
              <a:rPr lang="zh-CN" altLang="en-US" dirty="0"/>
              <a:t>运行结果</a:t>
            </a:r>
          </a:p>
        </p:txBody>
      </p:sp>
    </p:spTree>
    <p:extLst>
      <p:ext uri="{BB962C8B-B14F-4D97-AF65-F5344CB8AC3E}">
        <p14:creationId xmlns:p14="http://schemas.microsoft.com/office/powerpoint/2010/main" val="907525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32300"/>
            <a:ext cx="8272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读者可根据实际开发的应用来编写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"menu1.jsp"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"menu2.jsp"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"menu3.jsp"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"menu4.jsp"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每个页面的程序。用户退出界面的</a:t>
            </a:r>
            <a:r>
              <a:rPr lang="en-US" altLang="zh-CN" kern="100" dirty="0" err="1">
                <a:latin typeface="汉仪雅酷黑 65W" panose="020B0604020202020204" charset="-122"/>
                <a:ea typeface="汉仪雅酷黑 65W" panose="020B0604020202020204" charset="-122"/>
              </a:rPr>
              <a:t>logout.jsp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程序如下：</a:t>
            </a:r>
          </a:p>
          <a:p>
            <a:pPr indent="266700" algn="just"/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&lt;%</a:t>
            </a:r>
          </a:p>
          <a:p>
            <a:pPr indent="266700" algn="just"/>
            <a:r>
              <a:rPr lang="en-US" altLang="zh-CN" kern="100" dirty="0" err="1">
                <a:latin typeface="汉仪雅酷黑 65W" panose="020B0604020202020204" charset="-122"/>
                <a:ea typeface="汉仪雅酷黑 65W" panose="020B0604020202020204" charset="-122"/>
              </a:rPr>
              <a:t>session.removeAttribute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("username");</a:t>
            </a:r>
          </a:p>
          <a:p>
            <a:pPr indent="266700" algn="just"/>
            <a:r>
              <a:rPr lang="en-US" altLang="zh-CN" kern="100" dirty="0" err="1">
                <a:latin typeface="汉仪雅酷黑 65W" panose="020B0604020202020204" charset="-122"/>
                <a:ea typeface="汉仪雅酷黑 65W" panose="020B0604020202020204" charset="-122"/>
              </a:rPr>
              <a:t>response.sendRedirect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en-US" altLang="zh-CN" kern="100" dirty="0" err="1"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");</a:t>
            </a:r>
          </a:p>
          <a:p>
            <a:pPr indent="266700" algn="just"/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%&gt;</a:t>
            </a:r>
          </a:p>
          <a:p>
            <a:pPr indent="266700" algn="just"/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至此，整个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应用的设计与实现就结束了。在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应用的整个项目包中可能包含大量文件，如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文件、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文件、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HTML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文件、配置文件等。这些文件必须按照一定的结构组织。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应用都有一个根目录，通常就是这个应用的名字，如</a:t>
            </a:r>
            <a:r>
              <a:rPr lang="en-US" altLang="zh-CN" kern="100" dirty="0" err="1">
                <a:latin typeface="汉仪雅酷黑 65W" panose="020B0604020202020204" charset="-122"/>
                <a:ea typeface="汉仪雅酷黑 65W" panose="020B0604020202020204" charset="-122"/>
              </a:rPr>
              <a:t>usersystem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。在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</a:rPr>
              <a:t>webapps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发布目录下构建目录树：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28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.1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 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简介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846580"/>
            <a:ext cx="8272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虽然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允许在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页面中嵌入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代码段来完成一些复杂的数据处理。但如果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代码段太长，代码的维护会变得很困难且代码的可复用性差。解决上述问题的最好办法是将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代码从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页面中分离出来，封装到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 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中。在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页面中可以调用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来实现复杂代码逻辑的处理，且多个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页面均可调用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，在一定程度上降低了代码的耦合度。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是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程序的重要组成部分。作为一个软件组件，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可以被重复使用。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实质上是一个遵循特定写法的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类，在其中封装了数据和业务逻辑，供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Servlet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调用，从而完成了数据封装和数据处理功能。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15870"/>
            <a:ext cx="8272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usersystem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login.jsp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register.jsp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menu.jsp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logout.jsp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login_control.jsp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5334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register_control.jsp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+ WEB-INF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+ web.xml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+ lib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28600" indent="266700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   + classes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000125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javabean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66825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DBAccessBean.class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1266825"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operateBean.class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171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</a:t>
            </a:r>
            <a:r>
              <a:rPr lang="en-US" altLang="zh-CN" sz="2000" b="1" dirty="0" err="1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JSP+JavaBeans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开发模式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2623127"/>
            <a:ext cx="8272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6670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将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应用中的文件按照目录树部署到位后，先启动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MySQL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数据库和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Tomcat9.0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服务器，在浏览器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URL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栏中输入：“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http://127.0.0.1:8080/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usersystem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/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login.jsp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”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。即可完成该项目实例的运行测试。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8" y="1264444"/>
            <a:ext cx="41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10.4.3  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JSP+JavaBeans+JDBC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278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.1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 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avaBeans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简介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846580"/>
            <a:ext cx="82724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使用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可以提高代码的重用性，一个成功的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组件应当遵循“一次编写，任何地方执行，任何地方重用”的设计原则。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可分为两种：一种是有用户界面的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，如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的工具集窗口抽象工具集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AWT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；另一种是没有用户界面的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。这种类型的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更多地被应用到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页面中，主要负责业务数据的可视化以及业务逻辑的处理。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例如访问数据库，执行数据查询操作的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 它们在运行时不需要任何可视的界面。在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 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程序中所用的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一般以不可见的组件为主。这些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只处理业务逻辑，不产生输出。以下所提及的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指的是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JavaBeans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的某一个实例组件。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10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2 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的设计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260634"/>
            <a:ext cx="8272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创建一个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并不是一件困难的事情，实际上就是编写一个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类，下面是一个简单的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的实例。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[</a:t>
            </a:r>
            <a:r>
              <a:rPr lang="zh-CN" altLang="en-US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例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10.1]SimpleBean.java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package chapter10;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class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simpleBean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{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private String name;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private String password;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public String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getName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 {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return name;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public void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setName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(String name) {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this.name = name;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} public String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getPassword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() {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return password;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void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setPassword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(String password) {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this.password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= password;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public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check(){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if(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name.equals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("Julia")&amp;&amp;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password.equals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pwd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"))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return true;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else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		return false;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	}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487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2 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的设计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932325"/>
            <a:ext cx="8272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代码中定义了两个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String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类型的成员变量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name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password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。外部通过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set()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get()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方法对这两个成员变量进行操作。代码中还定义了一个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的业务方法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check()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方法。在该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check()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方法中会检验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name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是不是“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Julia”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，密码是不是“</a:t>
            </a:r>
            <a:r>
              <a:rPr lang="en-US" altLang="zh-CN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pwd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”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。若通过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check()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方法的检验，则返回布尔类型的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true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，否则返回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false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。编写好的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可以先不引入到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页面中进行调用，一般情况下开发者需要设计一个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main()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方法进行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的测试，经过测试以后的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就可以被</a:t>
            </a:r>
            <a:r>
              <a:rPr lang="en-US" altLang="zh-CN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页面调用。</a:t>
            </a:r>
            <a:endParaRPr lang="en-US" altLang="zh-CN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160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2 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的设计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73913"/>
            <a:ext cx="82724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1. </a:t>
            </a:r>
            <a:r>
              <a:rPr lang="zh-CN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编写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 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设计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就是编写一个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类，用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语言编写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必须遵循以下规范：</a:t>
            </a:r>
          </a:p>
          <a:p>
            <a:pPr marL="266700" indent="35687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①定义的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是一个公共类。</a:t>
            </a:r>
          </a:p>
          <a:p>
            <a:pPr marL="266700" indent="35687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②定义的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类中有一个公共的无参的构造方法。</a:t>
            </a:r>
          </a:p>
          <a:p>
            <a:pPr marL="266700" indent="35687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③定义的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中所有的类属性要被声明为私有。</a:t>
            </a:r>
          </a:p>
          <a:p>
            <a:pPr marL="266700" indent="35687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④定义的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中，需要对每个属性提供两个公共方法。假设属性名字是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xxx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需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要提供的两个方法：</a:t>
            </a:r>
          </a:p>
          <a:p>
            <a:pPr marL="342900" lvl="0" indent="-342900" algn="just">
              <a:buFont typeface="Wingdings" panose="05000000000000000000" pitchFamily="2" charset="2"/>
              <a:buChar char=""/>
            </a:pP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setXxx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：用来设置属性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xxx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的值。</a:t>
            </a:r>
          </a:p>
          <a:p>
            <a:pPr marL="342900" lvl="0" indent="-342900" algn="just">
              <a:buFont typeface="Wingdings" panose="05000000000000000000" pitchFamily="2" charset="2"/>
              <a:buChar char=""/>
            </a:pP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getXxx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：用来获取属性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xxx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的值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若属性类型是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boolean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，则方法名为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isXxx</a:t>
            </a:r>
            <a:r>
              <a:rPr lang="en-US" altLang="zh-CN" sz="18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。</a:t>
            </a:r>
          </a:p>
          <a:p>
            <a:pPr marL="266700" indent="35687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⑤定义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时，通常放在一个命名的包下。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9" y="1264444"/>
            <a:ext cx="328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10.2.2  JavaBean</a:t>
            </a:r>
            <a:r>
              <a:rPr lang="zh-CN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的开发过程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19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10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2 J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avaBean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的设计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773913"/>
            <a:ext cx="82724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2.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编译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</a:p>
          <a:p>
            <a:pPr indent="267970" algn="just"/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打开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power shell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系统命令行。通过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cd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命令进入到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文件所在的位置，然后输入下面的命令进行编译：</a:t>
            </a:r>
          </a:p>
          <a:p>
            <a:pPr indent="267970" algn="ctr"/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javac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SimpleBean.java</a:t>
            </a:r>
          </a:p>
          <a:p>
            <a:pPr indent="267970" algn="just"/>
            <a:endParaRPr lang="en-US" altLang="zh-CN" sz="1800" b="1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endParaRPr lang="en-US" altLang="zh-CN" sz="1800" b="1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endParaRPr lang="en-US" altLang="zh-CN" b="1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3.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部署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JavaBean</a:t>
            </a:r>
          </a:p>
          <a:p>
            <a:pPr indent="267970" algn="just"/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设计的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类经过编译后，必须部署到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Web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应用程序中才能被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或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Servlet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调用。将上述编译好的文件</a:t>
            </a:r>
            <a:r>
              <a:rPr lang="en-US" altLang="zh-CN" sz="1800" b="1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SimpleBean.class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拷贝到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WEB-INF/classes/ chapter10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中，如果是压缩包则需要保存在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WEB-INF/lib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目录下。</a:t>
            </a:r>
          </a:p>
          <a:p>
            <a:pPr indent="267970" algn="ctr"/>
            <a:endParaRPr lang="en-US" altLang="zh-CN" sz="1800" b="1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017B4D-28D9-601E-D64F-C0A9B397F036}"/>
              </a:ext>
            </a:extLst>
          </p:cNvPr>
          <p:cNvGrpSpPr/>
          <p:nvPr/>
        </p:nvGrpSpPr>
        <p:grpSpPr>
          <a:xfrm>
            <a:off x="6740526" y="227965"/>
            <a:ext cx="2313940" cy="523240"/>
            <a:chOff x="3716" y="3214"/>
            <a:chExt cx="8453" cy="824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07EE61-FF31-395C-A750-EA1D6E0AC40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第十章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 err="1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JSP+JavaBeans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开发模式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F0541E7-0D45-F2FE-CD9A-14E79F7EAA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1B20ACB-8B0D-E796-5C21-369D19912150}"/>
              </a:ext>
            </a:extLst>
          </p:cNvPr>
          <p:cNvSpPr txBox="1"/>
          <p:nvPr/>
        </p:nvSpPr>
        <p:spPr>
          <a:xfrm>
            <a:off x="514349" y="1264444"/>
            <a:ext cx="328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10.2.2  JavaBean</a:t>
            </a:r>
            <a:r>
              <a:rPr lang="zh-CN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的开发过程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4250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xZGE1NGE1N2ExYmYyZDVkNTFiOTBmMzcyOTJkMzMifQ=="/>
  <p:tag name="KSO_WPP_MARK_KEY" val="f21fd5cb-2cc2-452d-a0f7-15fbb14bf7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411_11*i*2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3"/>
  <p:tag name="KSO_WM_UNIT_ID" val="custom20204411_11*i*3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4"/>
  <p:tag name="KSO_WM_UNIT_ID" val="custom20204411_11*i*4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5"/>
  <p:tag name="KSO_WM_UNIT_ID" val="custom20204411_11*i*5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6"/>
  <p:tag name="KSO_WM_UNIT_ID" val="custom20204411_11*i*6"/>
  <p:tag name="KSO_WM_TEMPLATE_CATEGORY" val="custom"/>
  <p:tag name="KSO_WM_TEMPLATE_INDEX" val="20204411"/>
  <p:tag name="KSO_WM_UNIT_BK_DARK_LIGHT" val="2"/>
  <p:tag name="KSO_WM_UNIT_LAYERLEVEL" val="1"/>
  <p:tag name="KSO_WM_TAG_VERSION" val="1.0"/>
  <p:tag name="KSO_WM_BEAUTIFY_FLAG" val="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411_11*i*1"/>
  <p:tag name="KSO_WM_TEMPLATE_CATEGORY" val="custom"/>
  <p:tag name="KSO_WM_TEMPLATE_INDEX" val="20204411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6763</Words>
  <Application>Microsoft Office PowerPoint</Application>
  <PresentationFormat>自定义</PresentationFormat>
  <Paragraphs>651</Paragraphs>
  <Slides>41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Wingdings</vt:lpstr>
      <vt:lpstr>Times New Roman</vt:lpstr>
      <vt:lpstr>汉仪雅酷黑 65W</vt:lpstr>
      <vt:lpstr>汉仪力量黑简</vt:lpstr>
      <vt:lpstr>Calibri</vt:lpstr>
      <vt:lpstr>Arial</vt:lpstr>
      <vt:lpstr>汉仪雅酷黑简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Joytude</cp:lastModifiedBy>
  <cp:revision>247</cp:revision>
  <dcterms:created xsi:type="dcterms:W3CDTF">2023-05-30T06:12:00Z</dcterms:created>
  <dcterms:modified xsi:type="dcterms:W3CDTF">2023-12-04T05:00:24Z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385D8311474145598CD6F82876D4C8DD_12</vt:lpwstr>
  </property>
  <property fmtid="{D5CDD505-2E9C-101B-9397-08002B2CF9AE}" pid="3" name="KSOProductBuildVer">
    <vt:lpwstr>2052-12.1.0.15374</vt:lpwstr>
  </property>
</Properties>
</file>